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93" r:id="rId3"/>
    <p:sldId id="292" r:id="rId4"/>
    <p:sldId id="294" r:id="rId5"/>
    <p:sldId id="295" r:id="rId6"/>
    <p:sldId id="259" r:id="rId7"/>
    <p:sldId id="297" r:id="rId8"/>
    <p:sldId id="299" r:id="rId9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-413" y="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12B733E-154B-4493-B43A-F10CE984120D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2CA4059-147B-4ADA-8623-DCCE1DAC38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81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7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5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17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852521-A925-B84A-9560-CD10CA8B1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6186"/>
            <a:ext cx="10594009" cy="1325033"/>
          </a:xfrm>
          <a:prstGeom prst="rect">
            <a:avLst/>
          </a:prstGeom>
        </p:spPr>
        <p:txBody>
          <a:bodyPr anchor="ctr"/>
          <a:lstStyle>
            <a:lvl1pPr>
              <a:defRPr sz="5333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C44684-9759-FD46-A618-8429D8FB3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1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1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1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1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8303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0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69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4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07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394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471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7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70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E416C-35E7-419F-B4A2-EE0D711FDE1A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E21D1-2DE2-47E6-8EAA-41604FF7B6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24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passn.org/" TargetMode="External"/><Relationship Id="rId2" Type="http://schemas.openxmlformats.org/officeDocument/2006/relationships/hyperlink" Target="mailto:g.delapp@eapassn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asticmind.ca/innerpreneur/index.php/2011/05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tfl.com/checklist-suspected-covid-19-intubation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bloggertutorials.blogspot.com/2012_08_01_archive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arstenknoch.com/2009/02/articulating-business-value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chinerysafety101.com/2017/02/14/2017-travel-policy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EAPA UK - Annual General Meeting 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Content Placeholder 6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768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March 24, 2021</a:t>
            </a:r>
          </a:p>
          <a:p>
            <a:pPr marL="0" indent="0" algn="ctr">
              <a:buNone/>
            </a:pPr>
            <a:endParaRPr lang="en-US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Gregory P. DeLapp, MHS, CEAP</a:t>
            </a:r>
          </a:p>
          <a:p>
            <a:pPr marL="0" indent="0" algn="ctr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Chief Executive Officer</a:t>
            </a:r>
          </a:p>
          <a:p>
            <a:pPr marL="0" indent="0" algn="ctr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Assistance Professionals Association (EAPA)</a:t>
            </a:r>
          </a:p>
          <a:p>
            <a:pPr marL="0" indent="0" algn="ctr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4350 North Fairfax Drive, Suite 740</a:t>
            </a:r>
          </a:p>
          <a:p>
            <a:pPr marL="0" indent="0" algn="ctr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Arlington, Virginia 22203  USA</a:t>
            </a:r>
          </a:p>
          <a:p>
            <a:pPr marL="0" indent="0" algn="ctr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703.387.1000, x-316  /  610.927.7292 – c</a:t>
            </a:r>
          </a:p>
          <a:p>
            <a:pPr marL="0" indent="0" algn="ctr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g.delapp@eapassn.org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www.eapassn.org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altLang="en-US" dirty="0"/>
          </a:p>
        </p:txBody>
      </p:sp>
      <p:pic>
        <p:nvPicPr>
          <p:cNvPr id="6148" name="Picture 2" descr="EAP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5040694"/>
            <a:ext cx="3733800" cy="174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147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4F3561-7C66-4A22-B5F4-EAE092AF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EA Focus in COVID Era - 2020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55FFBC-2B02-4273-871D-544902C7C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946444"/>
            <a:ext cx="5257799" cy="3850105"/>
          </a:xfrm>
        </p:spPr>
        <p:txBody>
          <a:bodyPr>
            <a:normAutofit fontScale="85000" lnSpcReduction="20000"/>
          </a:bodyPr>
          <a:lstStyle/>
          <a:p>
            <a:pPr marL="1219140" lvl="2" indent="0">
              <a:buNone/>
            </a:pPr>
            <a:endParaRPr lang="en-US" altLang="en-US" sz="2133" b="1" dirty="0"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600" b="1" dirty="0">
                <a:highlight>
                  <a:srgbClr val="FFFF00"/>
                </a:highlight>
                <a:cs typeface="Calibri Light" panose="020F0302020204030204" pitchFamily="34" charset="0"/>
              </a:rPr>
              <a:t>Consultation</a:t>
            </a:r>
            <a:r>
              <a:rPr lang="en-US" altLang="en-US" sz="2600" b="1" dirty="0">
                <a:cs typeface="Calibri Light" panose="020F0302020204030204" pitchFamily="34" charset="0"/>
              </a:rPr>
              <a:t>, programs and services to provide tools, guidance, and </a:t>
            </a:r>
            <a:r>
              <a:rPr lang="en-US" altLang="en-US" sz="2600" b="1" i="1" u="sng" dirty="0">
                <a:highlight>
                  <a:srgbClr val="FFFF00"/>
                </a:highlight>
                <a:cs typeface="Calibri Light" panose="020F0302020204030204" pitchFamily="34" charset="0"/>
              </a:rPr>
              <a:t>options</a:t>
            </a:r>
            <a:r>
              <a:rPr lang="en-US" altLang="en-US" sz="2600" b="1" i="1" u="sng" dirty="0">
                <a:cs typeface="Calibri Light" panose="020F0302020204030204" pitchFamily="34" charset="0"/>
              </a:rPr>
              <a:t> for employers</a:t>
            </a:r>
            <a:r>
              <a:rPr lang="en-US" altLang="en-US" sz="2600" b="1" dirty="0">
                <a:cs typeface="Calibri Light" panose="020F0302020204030204" pitchFamily="34" charset="0"/>
              </a:rPr>
              <a:t> to deal with employee and productivity issues</a:t>
            </a:r>
          </a:p>
          <a:p>
            <a:pPr>
              <a:spcBef>
                <a:spcPct val="0"/>
              </a:spcBef>
            </a:pPr>
            <a:endParaRPr lang="en-US" altLang="en-US" sz="2000" b="1" dirty="0">
              <a:cs typeface="Calibri Light" panose="020F03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600" b="1" dirty="0">
                <a:cs typeface="Calibri Light" panose="020F0302020204030204" pitchFamily="34" charset="0"/>
              </a:rPr>
              <a:t>Consultation, programs and services to provide tools, guidance, </a:t>
            </a:r>
            <a:r>
              <a:rPr lang="en-US" altLang="en-US" sz="2600" b="1" dirty="0">
                <a:highlight>
                  <a:srgbClr val="FFFF00"/>
                </a:highlight>
                <a:cs typeface="Calibri Light" panose="020F0302020204030204" pitchFamily="34" charset="0"/>
              </a:rPr>
              <a:t>support</a:t>
            </a:r>
            <a:r>
              <a:rPr lang="en-US" altLang="en-US" sz="2600" b="1" dirty="0">
                <a:cs typeface="Calibri Light" panose="020F0302020204030204" pitchFamily="34" charset="0"/>
              </a:rPr>
              <a:t> and </a:t>
            </a:r>
            <a:r>
              <a:rPr lang="en-US" altLang="en-US" sz="2600" b="1" i="1" u="sng" dirty="0">
                <a:highlight>
                  <a:srgbClr val="FFFF00"/>
                </a:highlight>
                <a:cs typeface="Calibri Light" panose="020F0302020204030204" pitchFamily="34" charset="0"/>
              </a:rPr>
              <a:t>options</a:t>
            </a:r>
            <a:r>
              <a:rPr lang="en-US" altLang="en-US" sz="2600" b="1" i="1" u="sng" dirty="0">
                <a:cs typeface="Calibri Light" panose="020F0302020204030204" pitchFamily="34" charset="0"/>
              </a:rPr>
              <a:t> for employees</a:t>
            </a:r>
            <a:r>
              <a:rPr lang="en-US" altLang="en-US" sz="2600" b="1" dirty="0">
                <a:cs typeface="Calibri Light" panose="020F0302020204030204" pitchFamily="34" charset="0"/>
              </a:rPr>
              <a:t> to resolve personal concerns that may affect job performance, health, and/or well-being</a:t>
            </a:r>
          </a:p>
          <a:p>
            <a:pPr>
              <a:spcBef>
                <a:spcPct val="0"/>
              </a:spcBef>
            </a:pPr>
            <a:endParaRPr lang="en-US" altLang="en-US" sz="2000" b="1" dirty="0">
              <a:cs typeface="Calibri Light" panose="020F030202020403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sz="2000" b="1" dirty="0">
              <a:solidFill>
                <a:srgbClr val="FF0000"/>
              </a:solidFill>
              <a:cs typeface="Calibri Light" panose="020F03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b="1" dirty="0">
                <a:solidFill>
                  <a:srgbClr val="FF0000"/>
                </a:solidFill>
                <a:cs typeface="Calibri Light" panose="020F0302020204030204" pitchFamily="34" charset="0"/>
              </a:rPr>
              <a:t>EA </a:t>
            </a:r>
            <a:r>
              <a:rPr lang="en-US" altLang="en-US" b="1" i="1" u="sng" dirty="0">
                <a:solidFill>
                  <a:srgbClr val="FF0000"/>
                </a:solidFill>
                <a:cs typeface="Calibri Light" panose="020F0302020204030204" pitchFamily="34" charset="0"/>
              </a:rPr>
              <a:t>support </a:t>
            </a:r>
            <a:r>
              <a:rPr lang="en-US" altLang="en-US" b="1" dirty="0">
                <a:solidFill>
                  <a:srgbClr val="FF0000"/>
                </a:solidFill>
                <a:cs typeface="Calibri Light" panose="020F0302020204030204" pitchFamily="34" charset="0"/>
              </a:rPr>
              <a:t>vs counseling / therapy </a:t>
            </a:r>
          </a:p>
          <a:p>
            <a:pPr>
              <a:spcBef>
                <a:spcPct val="0"/>
              </a:spcBef>
            </a:pPr>
            <a:endParaRPr lang="en-US" altLang="en-US" b="1" dirty="0">
              <a:solidFill>
                <a:srgbClr val="FF0000"/>
              </a:solidFill>
              <a:cs typeface="Calibri Light" panose="020F03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b="1" dirty="0">
                <a:solidFill>
                  <a:srgbClr val="FF0000"/>
                </a:solidFill>
                <a:cs typeface="Calibri Light" panose="020F0302020204030204" pitchFamily="34" charset="0"/>
              </a:rPr>
              <a:t>Flexibility, innovation, </a:t>
            </a:r>
            <a:r>
              <a:rPr lang="en-US" altLang="en-US" b="1" u="sng" dirty="0">
                <a:solidFill>
                  <a:srgbClr val="FF0000"/>
                </a:solidFill>
                <a:highlight>
                  <a:srgbClr val="FFFF00"/>
                </a:highlight>
                <a:cs typeface="Calibri Light" panose="020F0302020204030204" pitchFamily="34" charset="0"/>
              </a:rPr>
              <a:t>access</a:t>
            </a:r>
          </a:p>
          <a:p>
            <a:pPr>
              <a:spcBef>
                <a:spcPct val="0"/>
              </a:spcBef>
            </a:pPr>
            <a:endParaRPr lang="en-US" altLang="en-US" sz="2000" b="1" dirty="0">
              <a:solidFill>
                <a:srgbClr val="FF0000"/>
              </a:solidFill>
              <a:cs typeface="Calibri Light" panose="020F03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en-US" sz="2000" b="1" dirty="0">
              <a:solidFill>
                <a:srgbClr val="FF0000"/>
              </a:solidFill>
              <a:cs typeface="Calibri Light" panose="020F03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en-US" sz="2000" b="1" dirty="0">
              <a:solidFill>
                <a:srgbClr val="FF0000"/>
              </a:solidFill>
              <a:cs typeface="Calibri Light" panose="020F0302020204030204" pitchFamily="34" charset="0"/>
            </a:endParaRPr>
          </a:p>
          <a:p>
            <a:pPr marL="1219140" lvl="2" indent="0">
              <a:buNone/>
            </a:pPr>
            <a:endParaRPr lang="en-US" dirty="0"/>
          </a:p>
        </p:txBody>
      </p:sp>
      <p:pic>
        <p:nvPicPr>
          <p:cNvPr id="4" name="Picture 3" descr="A close up of a street sign on a pole&#10;&#10;Description automatically generated">
            <a:extLst>
              <a:ext uri="{FF2B5EF4-FFF2-40B4-BE49-F238E27FC236}">
                <a16:creationId xmlns:a16="http://schemas.microsoft.com/office/drawing/2014/main" xmlns="" id="{3598F710-8384-4A1B-BECF-4C81CAB5D8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28316" r="23251"/>
          <a:stretch/>
        </p:blipFill>
        <p:spPr>
          <a:xfrm>
            <a:off x="838200" y="1946444"/>
            <a:ext cx="4936957" cy="385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19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D80739-9F71-40BD-B250-C1F26AB7C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COVID = Anxious/Stressed/Safety</a:t>
            </a:r>
          </a:p>
        </p:txBody>
      </p:sp>
      <p:pic>
        <p:nvPicPr>
          <p:cNvPr id="4" name="Content Placeholder 3" descr="A picture containing fruit, flower, food&#10;&#10;Description automatically generated">
            <a:extLst>
              <a:ext uri="{FF2B5EF4-FFF2-40B4-BE49-F238E27FC236}">
                <a16:creationId xmlns:a16="http://schemas.microsoft.com/office/drawing/2014/main" xmlns="" id="{733CA396-3AB2-4213-B86E-18DF41C83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3372" r="21617"/>
          <a:stretch/>
        </p:blipFill>
        <p:spPr>
          <a:xfrm>
            <a:off x="1049598" y="2041863"/>
            <a:ext cx="4103115" cy="37974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89E20A0-8F46-4B9E-8D2E-4BBA7AA53815}"/>
              </a:ext>
            </a:extLst>
          </p:cNvPr>
          <p:cNvSpPr/>
          <p:nvPr/>
        </p:nvSpPr>
        <p:spPr>
          <a:xfrm>
            <a:off x="5273336" y="1898428"/>
            <a:ext cx="60279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Broad reach - all aspects of work/life  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Media 24/7: risks, variants, positivity rates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Media 24/7: death toll – by the hour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Media 24/7: hospital / “freezer” images 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Disruption: home, school, work, community 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Financial: income, savings, debt, housing 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Lack of mobility / presence of family /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Fear of infecting loved ones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  Fear of returning to work / losing job</a:t>
            </a:r>
          </a:p>
          <a:p>
            <a:pPr algn="ctr">
              <a:buClr>
                <a:srgbClr val="000000"/>
              </a:buClr>
            </a:pPr>
            <a:r>
              <a:rPr lang="en-US" sz="2400" b="1" dirty="0">
                <a:highlight>
                  <a:srgbClr val="FFFF00"/>
                </a:highlight>
              </a:rPr>
              <a:t>Why wouldn’t you be anxious, depressed, and fear for your safety?</a:t>
            </a: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1495262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8BE2AD-7759-45BE-A157-B7A73DD20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49179"/>
            <a:ext cx="10594009" cy="1242040"/>
          </a:xfrm>
        </p:spPr>
        <p:txBody>
          <a:bodyPr>
            <a:normAutofit fontScale="90000"/>
          </a:bodyPr>
          <a:lstStyle/>
          <a:p>
            <a:r>
              <a:rPr lang="en-US" sz="4267" dirty="0">
                <a:cs typeface="Times New Roman" panose="02020603050405020304" pitchFamily="18" charset="0"/>
              </a:rPr>
              <a:t/>
            </a:r>
            <a:br>
              <a:rPr lang="en-US" sz="4267" dirty="0">
                <a:cs typeface="Times New Roman" panose="02020603050405020304" pitchFamily="18" charset="0"/>
              </a:rPr>
            </a:br>
            <a:r>
              <a:rPr lang="en-US" sz="4267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COVID / EA Service Utilization up 33-106%  -  2020</a:t>
            </a:r>
            <a:r>
              <a:rPr lang="en-US" dirty="0">
                <a:cs typeface="Times New Roman" panose="02020603050405020304" pitchFamily="18" charset="0"/>
              </a:rPr>
              <a:t/>
            </a:r>
            <a:br>
              <a:rPr lang="en-US" dirty="0"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24CBB3-2976-4C9D-B978-C67755E6B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475" y="1784412"/>
            <a:ext cx="6220325" cy="4074850"/>
          </a:xfrm>
        </p:spPr>
        <p:txBody>
          <a:bodyPr>
            <a:normAutofit/>
          </a:bodyPr>
          <a:lstStyle/>
          <a:p>
            <a:r>
              <a:rPr lang="en-US" b="1" dirty="0">
                <a:cs typeface="Times New Roman" panose="02020603050405020304" pitchFamily="18" charset="0"/>
              </a:rPr>
              <a:t>Difficult transition office/home/return</a:t>
            </a:r>
          </a:p>
          <a:p>
            <a:r>
              <a:rPr lang="en-US" b="1" dirty="0">
                <a:cs typeface="Times New Roman" panose="02020603050405020304" pitchFamily="18" charset="0"/>
              </a:rPr>
              <a:t>“Always on” virtual work settings</a:t>
            </a:r>
          </a:p>
          <a:p>
            <a:r>
              <a:rPr lang="en-US" b="1" dirty="0">
                <a:cs typeface="Times New Roman" panose="02020603050405020304" pitchFamily="18" charset="0"/>
              </a:rPr>
              <a:t>Anticipatory anxiety re: return to work</a:t>
            </a:r>
          </a:p>
          <a:p>
            <a:r>
              <a:rPr lang="en-US" b="1" dirty="0">
                <a:cs typeface="Times New Roman" panose="02020603050405020304" pitchFamily="18" charset="0"/>
              </a:rPr>
              <a:t>Isolation</a:t>
            </a:r>
            <a:r>
              <a:rPr lang="en-US" sz="1200" b="1" dirty="0">
                <a:solidFill>
                  <a:srgbClr val="FF0000"/>
                </a:solidFill>
                <a:cs typeface="Times New Roman" panose="02020603050405020304" pitchFamily="18" charset="0"/>
              </a:rPr>
              <a:t>(*)</a:t>
            </a:r>
            <a:r>
              <a:rPr lang="en-US" b="1" dirty="0">
                <a:cs typeface="Times New Roman" panose="02020603050405020304" pitchFamily="18" charset="0"/>
              </a:rPr>
              <a:t>, depression, risk of suicide</a:t>
            </a:r>
          </a:p>
          <a:p>
            <a:r>
              <a:rPr lang="en-US" b="1" dirty="0">
                <a:cs typeface="Times New Roman" panose="02020603050405020304" pitchFamily="18" charset="0"/>
              </a:rPr>
              <a:t>Increase alcohol, opioid, script meds </a:t>
            </a:r>
          </a:p>
          <a:p>
            <a:r>
              <a:rPr lang="en-US" b="1" dirty="0">
                <a:cs typeface="Times New Roman" panose="02020603050405020304" pitchFamily="18" charset="0"/>
              </a:rPr>
              <a:t>Increased drinking during remote work</a:t>
            </a:r>
          </a:p>
          <a:p>
            <a:r>
              <a:rPr lang="en-US" b="1" dirty="0">
                <a:cs typeface="Times New Roman" panose="02020603050405020304" pitchFamily="18" charset="0"/>
              </a:rPr>
              <a:t>In/Out – presenteeism / engagement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FF0000"/>
                </a:solidFill>
                <a:cs typeface="Times New Roman" panose="02020603050405020304" pitchFamily="18" charset="0"/>
              </a:rPr>
              <a:t>(*)</a:t>
            </a:r>
            <a:r>
              <a:rPr lang="en-US" sz="1200" dirty="0">
                <a:solidFill>
                  <a:srgbClr val="FF0000"/>
                </a:solidFill>
                <a:cs typeface="Times New Roman" panose="02020603050405020304" pitchFamily="18" charset="0"/>
              </a:rPr>
              <a:t>  Inconsistent data -  loneliness, lack of physical presence/contact, grief</a:t>
            </a:r>
          </a:p>
          <a:p>
            <a:pPr marL="0" indent="0">
              <a:buNone/>
            </a:pPr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67" b="1" dirty="0"/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737AE44F-1A5C-4BB1-92C5-A32EA58A2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5543" y="1420427"/>
            <a:ext cx="4011259" cy="435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8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20A11-7E90-4735-ACC0-182328365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What did employees ask for/about … </a:t>
            </a:r>
          </a:p>
        </p:txBody>
      </p:sp>
      <p:pic>
        <p:nvPicPr>
          <p:cNvPr id="4" name="Content Placeholder 3" descr="A picture containing brick&#10;&#10;Description automatically generated">
            <a:extLst>
              <a:ext uri="{FF2B5EF4-FFF2-40B4-BE49-F238E27FC236}">
                <a16:creationId xmlns:a16="http://schemas.microsoft.com/office/drawing/2014/main" xmlns="" id="{C2DB6156-E210-4C78-BC56-DAA44378F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70729" y="1691220"/>
            <a:ext cx="2878667" cy="35492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E166D9-2F8D-4107-81AA-71C360442320}"/>
              </a:ext>
            </a:extLst>
          </p:cNvPr>
          <p:cNvSpPr/>
          <p:nvPr/>
        </p:nvSpPr>
        <p:spPr>
          <a:xfrm>
            <a:off x="3749395" y="1791286"/>
            <a:ext cx="7571876" cy="5200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Flexibility: scheduling, time off, daily understanding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Flexibility: short notice absence / leave of absence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Requests for cash advance / 401k hardship provision</a:t>
            </a:r>
            <a:r>
              <a:rPr 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cs typeface="Times New Roman" panose="02020603050405020304" pitchFamily="18" charset="0"/>
              </a:rPr>
              <a:t>(*)</a:t>
            </a:r>
            <a:r>
              <a:rPr lang="en-US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Concerns: C-19 testing / disclosing PHI / quarantines and pay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Concerns: must vs voluntary RTW / transportation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Concerns: exposure to others that I might bring home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Bereavement realities / policy flexibility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FMLA – Family Medical Leave Act – eligibility / flexibility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How to access benefits, resources, general assistance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What mental health assistance is available to me through my employer?</a:t>
            </a:r>
          </a:p>
          <a:p>
            <a:endParaRPr lang="en-US" sz="2133" b="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sz="2133" b="1" dirty="0">
                <a:solidFill>
                  <a:srgbClr val="000000"/>
                </a:solidFill>
                <a:cs typeface="Times New Roman" panose="02020603050405020304" pitchFamily="18" charset="0"/>
              </a:rPr>
              <a:t>Employee Assistance: consultation, options, solutions</a:t>
            </a:r>
          </a:p>
          <a:p>
            <a:pPr algn="ctr"/>
            <a:endParaRPr lang="en-US" sz="2133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sz="1200" b="1" dirty="0">
                <a:solidFill>
                  <a:srgbClr val="FF0000"/>
                </a:solidFill>
                <a:cs typeface="Times New Roman" panose="02020603050405020304" pitchFamily="18" charset="0"/>
              </a:rPr>
              <a:t>(*) low number of withdrawals / reality is cash was not needed as credit was used; a future issue!</a:t>
            </a:r>
          </a:p>
          <a:p>
            <a:endParaRPr lang="en-US" sz="1867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84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16CC82-08E3-394A-B0CE-722D558B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EA / HR Responses - 2020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BB1E77-94C4-6A4A-8D54-607E9510A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792" y="1826684"/>
            <a:ext cx="6049382" cy="434974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000" b="1" dirty="0"/>
              <a:t>Normalize the anxiety / stress / safety concerns</a:t>
            </a:r>
          </a:p>
          <a:p>
            <a:pPr lvl="0"/>
            <a:r>
              <a:rPr lang="en-US" sz="2000" b="1" dirty="0"/>
              <a:t>Make the messaging personal not “corporate”</a:t>
            </a:r>
          </a:p>
          <a:p>
            <a:pPr lvl="0"/>
            <a:r>
              <a:rPr lang="en-US" sz="2000" b="1" dirty="0"/>
              <a:t>Bold messaging – frequently, consistently, truthfully</a:t>
            </a:r>
          </a:p>
          <a:p>
            <a:pPr lvl="0"/>
            <a:r>
              <a:rPr lang="en-US" sz="2000" b="1" dirty="0"/>
              <a:t>Frequent and consistent messaging re: benefits, resources, mental health, assistance</a:t>
            </a:r>
          </a:p>
          <a:p>
            <a:pPr lvl="0"/>
            <a:r>
              <a:rPr lang="en-US" sz="2000" b="1" dirty="0"/>
              <a:t>Company intranets served as repository for benefits and resources with clear </a:t>
            </a:r>
            <a:r>
              <a:rPr lang="en-US" sz="2000" b="1" dirty="0">
                <a:highlight>
                  <a:srgbClr val="FFFF00"/>
                </a:highlight>
              </a:rPr>
              <a:t>access points</a:t>
            </a:r>
          </a:p>
          <a:p>
            <a:pPr lvl="0"/>
            <a:r>
              <a:rPr lang="en-US" sz="2000" b="1" dirty="0"/>
              <a:t>Communication via email, text, soc media, postal service, company login pages </a:t>
            </a:r>
          </a:p>
          <a:p>
            <a:pPr lvl="0"/>
            <a:r>
              <a:rPr lang="en-US" sz="2000" b="1" dirty="0"/>
              <a:t>Engage support services / vendors for the workforce</a:t>
            </a:r>
          </a:p>
          <a:p>
            <a:pPr lvl="0"/>
            <a:r>
              <a:rPr lang="en-US" sz="2000" b="1" dirty="0"/>
              <a:t>Develop cadence for check-ins with employees</a:t>
            </a:r>
          </a:p>
          <a:p>
            <a:pPr lvl="0"/>
            <a:r>
              <a:rPr lang="en-US" sz="2000" b="1" dirty="0"/>
              <a:t>Set and enforce limits on work hours if remote</a:t>
            </a:r>
          </a:p>
          <a:p>
            <a:pPr lvl="0"/>
            <a:r>
              <a:rPr lang="en-US" sz="2000" b="1" dirty="0">
                <a:highlight>
                  <a:srgbClr val="FFFF00"/>
                </a:highlight>
              </a:rPr>
              <a:t>Remove obstacles to access </a:t>
            </a:r>
          </a:p>
          <a:p>
            <a:pPr lvl="0"/>
            <a:endParaRPr lang="en-US" sz="2000" b="1" dirty="0"/>
          </a:p>
          <a:p>
            <a:pPr lvl="0"/>
            <a:endParaRPr lang="en-US" dirty="0"/>
          </a:p>
        </p:txBody>
      </p:sp>
      <p:pic>
        <p:nvPicPr>
          <p:cNvPr id="5" name="Picture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xmlns="" id="{FD37CDEB-4214-4426-A6AE-2A90DC5EF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820024" y="1809750"/>
            <a:ext cx="3612183" cy="321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6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26FF14-D5B7-4115-B7CE-08CFB3242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3499577"/>
          </a:xfrm>
        </p:spPr>
        <p:txBody>
          <a:bodyPr anchor="t">
            <a:normAutofit/>
          </a:bodyPr>
          <a:lstStyle/>
          <a:p>
            <a:r>
              <a:rPr lang="en-US" sz="4800" b="1" dirty="0">
                <a:latin typeface="+mn-lt"/>
              </a:rPr>
              <a:t>The 2021 Laundry List – is Employee Assistance (EA) Ready?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CD12DA-19FB-49AC-B0CC-3284609C5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819150"/>
            <a:ext cx="5542387" cy="5257799"/>
          </a:xfrm>
        </p:spPr>
        <p:txBody>
          <a:bodyPr anchor="t">
            <a:normAutofit/>
          </a:bodyPr>
          <a:lstStyle/>
          <a:p>
            <a:r>
              <a:rPr lang="en-US" sz="1800" b="1" dirty="0"/>
              <a:t>EA role in politics in the workplace</a:t>
            </a:r>
          </a:p>
          <a:p>
            <a:r>
              <a:rPr lang="en-US" sz="1800" b="1" dirty="0"/>
              <a:t>EA role in COVID vax strategy to combat historic distrust </a:t>
            </a:r>
          </a:p>
          <a:p>
            <a:r>
              <a:rPr lang="en-US" sz="1800" b="1" dirty="0"/>
              <a:t>EA role in COVID vax policies, testing, liability</a:t>
            </a:r>
          </a:p>
          <a:p>
            <a:r>
              <a:rPr lang="en-US" sz="1800" b="1" dirty="0"/>
              <a:t>EA role in housing / food insecurity (employed homeless)</a:t>
            </a:r>
          </a:p>
          <a:p>
            <a:r>
              <a:rPr lang="en-US" sz="1800" b="1" dirty="0"/>
              <a:t>EA role in understanding USA state UC plans (unemployment comp)</a:t>
            </a:r>
          </a:p>
          <a:p>
            <a:r>
              <a:rPr lang="en-US" sz="1800" b="1" dirty="0"/>
              <a:t>EA role in fully adapted HR / EA remote work -  intervention, fitness for duty, support</a:t>
            </a:r>
          </a:p>
          <a:p>
            <a:r>
              <a:rPr lang="en-US" sz="1800" b="1" dirty="0"/>
              <a:t>EA role with rural employees / connectivity issues</a:t>
            </a:r>
          </a:p>
          <a:p>
            <a:r>
              <a:rPr lang="en-US" sz="1800" b="1" dirty="0"/>
              <a:t>EA role in new hire onboarding, EA orientation/training</a:t>
            </a:r>
          </a:p>
          <a:p>
            <a:r>
              <a:rPr lang="en-US" sz="1800" b="1" dirty="0"/>
              <a:t>EA role in business continuity planning</a:t>
            </a:r>
          </a:p>
          <a:p>
            <a:pPr marL="0" indent="0" algn="ctr">
              <a:buNone/>
            </a:pPr>
            <a:r>
              <a:rPr lang="en-US" sz="1800" b="1" dirty="0">
                <a:highlight>
                  <a:srgbClr val="FFFF00"/>
                </a:highlight>
              </a:rPr>
              <a:t>Genuine EA commitment to infusing technology in to EA processes </a:t>
            </a:r>
            <a:r>
              <a:rPr lang="en-US" sz="1800" b="1" i="1" u="sng" dirty="0">
                <a:highlight>
                  <a:srgbClr val="FFFF00"/>
                </a:highlight>
              </a:rPr>
              <a:t>and</a:t>
            </a:r>
            <a:r>
              <a:rPr lang="en-US" sz="1800" b="1" dirty="0">
                <a:highlight>
                  <a:srgbClr val="FFFF00"/>
                </a:highlight>
              </a:rPr>
              <a:t> improving access</a:t>
            </a:r>
          </a:p>
          <a:p>
            <a:endParaRPr lang="en-US" sz="1800" b="1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032761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F1B8EC-D08D-45E8-8DD2-104A77526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Early look to 2021 - and 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ACABB2-ABC6-45D1-94D8-65A616304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0888"/>
          </a:xfrm>
        </p:spPr>
        <p:txBody>
          <a:bodyPr/>
          <a:lstStyle/>
          <a:p>
            <a:r>
              <a:rPr lang="en-US" b="1" dirty="0"/>
              <a:t>Assist employees in navigating fatigue and emotions about it all</a:t>
            </a:r>
          </a:p>
          <a:p>
            <a:r>
              <a:rPr lang="en-US" b="1" dirty="0"/>
              <a:t>Assist employers and employees on expression policies / guidelines</a:t>
            </a:r>
          </a:p>
          <a:p>
            <a:r>
              <a:rPr lang="en-US" b="1" dirty="0"/>
              <a:t>Assist fatigued HR, fatigued labor, fatigued fellow EA providers </a:t>
            </a:r>
            <a:r>
              <a:rPr lang="en-US" b="1" dirty="0">
                <a:solidFill>
                  <a:srgbClr val="FF0000"/>
                </a:solidFill>
              </a:rPr>
              <a:t>(!!)</a:t>
            </a:r>
          </a:p>
          <a:p>
            <a:r>
              <a:rPr lang="en-US" b="1" dirty="0"/>
              <a:t>Position EA as a safe place for productive conversations</a:t>
            </a:r>
          </a:p>
          <a:p>
            <a:r>
              <a:rPr lang="en-US" b="1" dirty="0"/>
              <a:t>Generate and communicate data, trends, outcomes through EA</a:t>
            </a:r>
          </a:p>
          <a:p>
            <a:r>
              <a:rPr lang="en-US" b="1" dirty="0"/>
              <a:t>Demonstrate our value and utility with data, not just stories</a:t>
            </a:r>
          </a:p>
          <a:p>
            <a:r>
              <a:rPr lang="en-US" b="1" dirty="0"/>
              <a:t>Comment: Centene purchase of Magellan - $2.2B - </a:t>
            </a:r>
            <a:r>
              <a:rPr lang="en-US" b="1" dirty="0">
                <a:highlight>
                  <a:srgbClr val="FFFF00"/>
                </a:highlight>
              </a:rPr>
              <a:t>access</a:t>
            </a:r>
          </a:p>
          <a:p>
            <a:r>
              <a:rPr lang="en-US" b="1" dirty="0"/>
              <a:t>Open Q &amp; A – let’s hear from you!</a:t>
            </a:r>
          </a:p>
        </p:txBody>
      </p:sp>
      <p:pic>
        <p:nvPicPr>
          <p:cNvPr id="4" name="Picture 2" descr="EAPlogo2">
            <a:extLst>
              <a:ext uri="{FF2B5EF4-FFF2-40B4-BE49-F238E27FC236}">
                <a16:creationId xmlns:a16="http://schemas.microsoft.com/office/drawing/2014/main" xmlns="" id="{8FC31540-312B-4F6B-9590-D8F91D5A0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898" y="5230949"/>
            <a:ext cx="2524125" cy="118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1759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705</Words>
  <Application>Microsoft Office PowerPoint</Application>
  <PresentationFormat>Custom</PresentationFormat>
  <Paragraphs>88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EAPA UK - Annual General Meeting  </vt:lpstr>
      <vt:lpstr>EA Focus in COVID Era - 2020</vt:lpstr>
      <vt:lpstr>COVID = Anxious/Stressed/Safety</vt:lpstr>
      <vt:lpstr> COVID / EA Service Utilization up 33-106%  -  2020 </vt:lpstr>
      <vt:lpstr>What did employees ask for/about … </vt:lpstr>
      <vt:lpstr>EA / HR Responses - 2020</vt:lpstr>
      <vt:lpstr>The 2021 Laundry List – is Employee Assistance (EA) Ready?</vt:lpstr>
      <vt:lpstr>Early look to 2021 - and Q&amp;A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Kenji Saito</dc:creator>
  <cp:lastModifiedBy>Richard Taylor</cp:lastModifiedBy>
  <cp:revision>48</cp:revision>
  <cp:lastPrinted>2021-02-19T13:11:52Z</cp:lastPrinted>
  <dcterms:created xsi:type="dcterms:W3CDTF">2019-03-20T05:39:23Z</dcterms:created>
  <dcterms:modified xsi:type="dcterms:W3CDTF">2021-03-26T22:50:06Z</dcterms:modified>
</cp:coreProperties>
</file>